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256" r:id="rId5"/>
    <p:sldId id="259" r:id="rId6"/>
    <p:sldId id="257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58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A725E-CE99-4B10-850C-CFB83A373E69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3C6F6-B632-456C-B2E1-66BCAF05B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0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3C6F6-B632-456C-B2E1-66BCAF05B4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5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1A8E-128D-4940-9010-9443510E19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75E9-7040-481D-B98E-1BB9FAFB5A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2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4E40-7AF4-4F60-A442-BFBCFEEF8A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C126-A9D2-49FE-BAFA-48712964BA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5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66D5-4408-4A57-A02D-B51487A9D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CFEB-4061-4C3E-8A0D-9BA1B89B1F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33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3306-9283-49C6-95E5-C2DB35863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8C81-0545-4D52-AE41-8EC1A87D1F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6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126-9310-4881-8154-057F2EB0BE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F120-A095-4D9E-863B-B5280A0860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9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CC42-8BB7-489E-953D-FAECD6BAD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F51F-3C0D-4DE3-ADB2-DDD0BC9A84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96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220C-58A3-4A3C-988E-659B86752D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DA19-3DEE-4DD5-A6F0-CA6BFBD3A2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9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BF2B-02A4-4DC6-B8D4-74AD9A9C1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C5AB-D4D4-4A5A-84CD-B184B9B952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4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E13E-3939-40F1-A368-4687333E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9F0C-DB6E-482E-9EE2-7FA7CBC976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48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264C-BD95-4661-82AB-2565F54F8A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EF07-2925-47B1-9002-07DD474DE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7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106F-277B-4AB3-99E5-A0F1D6EE1C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CE9F-9E39-4DB2-BA57-6ACA6EF79D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43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28DB-D0D8-4EEB-BB4E-018E6A320AAC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067F-17B1-430C-8DEB-56638B924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76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3694-F58E-4D09-85E0-5C290693D9C6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8EDC-25E3-415F-90DA-8396C1879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5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8CF42-D6F0-4C84-AD5F-0C17BE7E7C99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923C-A5E9-4FFD-81A7-0BF49D1FB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59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FC68-04ED-4337-95D9-A9D170FA33FD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FBDF-A69B-4992-952D-BA7CA0258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67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3FB7-52A5-4F66-B92F-6F4FC0C1211F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4603-9731-4F8E-9CA4-92B737FE0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53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E847-3ED3-4A26-8A29-7E216E6238B1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672A-939B-4890-9102-3D4E8F16C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61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DD63-9218-4E1A-AFA2-580D4FC8F769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C2BB-DEA8-4147-8B81-18EF6701D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5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C8D9-E576-4C0B-9C08-39D2CF341728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997B-B5A0-4CC1-A8B6-F0672E1CB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4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B5EA-F21D-451D-833C-210DBA6C26BA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6977-3E26-460A-8ED3-BE870C0B4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BAAA-2BEA-4994-B711-180BAD14B002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5F0A-5B14-469E-97B7-5EADFC90B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11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634-6B6A-44CA-8634-DFAFF7B93249}" type="datetimeFigureOut">
              <a:rPr lang="ru-RU" smtClean="0"/>
              <a:pPr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6ECE-F55B-40B7-BE2E-B2CC0E2A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03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3A7F-A223-4CE0-AFF2-3F7FF8335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7E7D-E257-4BDF-BE82-F593DB4F71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72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FEFA-E8E1-467A-92BE-48912A76C0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1797-0394-4436-BD5B-78136B1C0A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45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A982-3C62-4DAB-8D4D-BBB51046AA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66BD-C92D-47F7-91FF-F6FFEE5DE2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38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C1A6-9707-4E0F-962A-35A70A3D31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8CAC3-4AC0-4E03-9F26-5E62518F38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36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99D0-9B74-448B-8EE9-5A4705AC51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8DF9-06FC-4BE6-B539-23C1FEA1DA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52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302C-73A0-4347-89D9-70A4AFCD2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676B-0BD6-47B6-BFDD-08A99CB26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3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E193-5789-4280-BBF2-2D3ECACC9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E2D0-D96B-4C01-8EE7-7F0DA4EF7A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2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D158-DBAB-4BB1-B22C-13037159FC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84CBB-8FEC-4990-A2E9-0FB69D39A3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6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47CF-AEAA-4AA8-9615-919907220E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D8E2-B6E8-4949-9EF0-24ADCDFD0B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60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90BD-E431-41F0-9320-845D0000A1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9073-6F0F-4772-8D4A-0D2762D165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56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A5B4-9B59-4173-8CCA-8A8E5060AD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613B-B20A-4E67-8434-9487422BD1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17666-99FC-437A-81A4-9F7F46B7E4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ACDAC-C7C5-4625-92BC-264F08936F02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64785-C7EF-40DE-87E8-2B05E34EAD08}" type="datetimeFigureOut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E767A-581A-4B45-AA52-03935FEBDB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1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B6D818-4B8A-4295-9AAB-C0DCFCE78E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60596C-AA67-4070-91A9-3A844B01FF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4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79512" y="1836738"/>
            <a:ext cx="871296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300" b="1" dirty="0">
                <a:solidFill>
                  <a:srgbClr val="17375E"/>
                </a:solidFill>
                <a:latin typeface="Calibri"/>
                <a:cs typeface="Arial" pitchFamily="34" charset="0"/>
              </a:rPr>
              <a:t>Персональные данные в сети Интернет -  </a:t>
            </a:r>
            <a:r>
              <a:rPr lang="ru-RU" altLang="ru-RU" sz="2300" b="1" dirty="0" smtClean="0">
                <a:solidFill>
                  <a:srgbClr val="17375E"/>
                </a:solidFill>
                <a:latin typeface="Calibri"/>
                <a:cs typeface="Arial" pitchFamily="34" charset="0"/>
              </a:rPr>
              <a:t>сбор, распространение</a:t>
            </a:r>
            <a:r>
              <a:rPr lang="ru-RU" altLang="ru-RU" sz="2300" b="1" dirty="0">
                <a:solidFill>
                  <a:srgbClr val="17375E"/>
                </a:solidFill>
                <a:latin typeface="Calibri"/>
                <a:cs typeface="Arial" pitchFamily="34" charset="0"/>
              </a:rPr>
              <a:t>. Факты выявленных нарушений при осуществлении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300" b="1" dirty="0">
                <a:solidFill>
                  <a:srgbClr val="17375E"/>
                </a:solidFill>
                <a:latin typeface="Calibri"/>
                <a:cs typeface="Arial" pitchFamily="34" charset="0"/>
              </a:rPr>
              <a:t>контрольно-надзорной деятельности</a:t>
            </a:r>
            <a:endParaRPr lang="ru-RU" altLang="ru-RU" sz="2300" b="1" dirty="0" smtClean="0">
              <a:solidFill>
                <a:srgbClr val="17375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762556" y="4515966"/>
            <a:ext cx="1609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t>Иваново, 2018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65835" y="3633788"/>
            <a:ext cx="7812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600" b="1" dirty="0">
                <a:solidFill>
                  <a:srgbClr val="1E1C11"/>
                </a:solidFill>
                <a:latin typeface="Calibri"/>
                <a:ea typeface="DINCondensedC"/>
                <a:cs typeface="DINCondensedC"/>
              </a:rPr>
              <a:t>Дубров Виталий Владимирович,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600" dirty="0">
                <a:solidFill>
                  <a:srgbClr val="1E1C11"/>
                </a:solidFill>
                <a:latin typeface="Calibri"/>
                <a:ea typeface="DINCondensedC"/>
                <a:cs typeface="DINCondensedC"/>
              </a:rPr>
              <a:t>Ведущий специалист-эксперт Управления  Роскомнадзора по Владимирской области</a:t>
            </a:r>
            <a:endParaRPr lang="ru-RU" altLang="ru-RU" sz="1600" dirty="0" smtClean="0">
              <a:solidFill>
                <a:srgbClr val="1E1C11"/>
              </a:solidFill>
              <a:latin typeface="Calibri"/>
              <a:ea typeface="DINCondensedC"/>
              <a:cs typeface="DINCondensedC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8108"/>
            <a:ext cx="2160240" cy="1641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21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10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51520" y="195486"/>
            <a:ext cx="61206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Примеры распространения персональных данных, предусмотренного законодательством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262984" y="964927"/>
            <a:ext cx="8424936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altLang="ru-RU" b="1" u="sng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В сфере образования.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Федеральный закон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от 29.12.2012 № 273-ФЗ «Об образовании в Российской Федерации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»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Постановление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Правительства РФ от 10.07.2013 № 582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a:t>
            </a:r>
            <a:endParaRPr lang="ru-RU" altLang="ru-RU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304" y="2948753"/>
            <a:ext cx="8366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Arial Narrow" pitchFamily="34" charset="0"/>
              </a:rPr>
              <a:t>Образовательная </a:t>
            </a:r>
            <a:r>
              <a:rPr lang="ru-RU" u="sng" dirty="0">
                <a:latin typeface="Arial Narrow" pitchFamily="34" charset="0"/>
              </a:rPr>
              <a:t>организация размещает на официальном сайте </a:t>
            </a:r>
            <a:r>
              <a:rPr lang="ru-RU" u="sng" dirty="0" smtClean="0">
                <a:latin typeface="Arial Narrow" pitchFamily="34" charset="0"/>
              </a:rPr>
              <a:t>информацию: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8736" y="3327148"/>
            <a:ext cx="36620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latin typeface="Arial Narrow" pitchFamily="34" charset="0"/>
              </a:rPr>
              <a:t>о </a:t>
            </a:r>
            <a:r>
              <a:rPr lang="ru-RU" dirty="0" smtClean="0">
                <a:latin typeface="Arial Narrow" pitchFamily="34" charset="0"/>
              </a:rPr>
              <a:t>руководителе, </a:t>
            </a:r>
            <a:r>
              <a:rPr lang="ru-RU" dirty="0">
                <a:latin typeface="Arial Narrow" pitchFamily="34" charset="0"/>
              </a:rPr>
              <a:t>его заместителях, руководителях филиалов </a:t>
            </a:r>
            <a:endParaRPr lang="ru-RU" dirty="0" smtClean="0">
              <a:latin typeface="Arial Narrow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о </a:t>
            </a:r>
            <a:r>
              <a:rPr lang="ru-RU" dirty="0">
                <a:latin typeface="Arial Narrow" pitchFamily="34" charset="0"/>
              </a:rPr>
              <a:t>персональном составе педагогических </a:t>
            </a:r>
            <a:r>
              <a:rPr lang="ru-RU" dirty="0" smtClean="0">
                <a:latin typeface="Arial Narrow" pitchFamily="34" charset="0"/>
              </a:rPr>
              <a:t>работников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028" y="3327148"/>
            <a:ext cx="44484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latin typeface="Arial Narrow" pitchFamily="34" charset="0"/>
              </a:rPr>
              <a:t>ФИО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smtClean="0">
                <a:latin typeface="Arial Narrow" pitchFamily="34" charset="0"/>
              </a:rPr>
              <a:t>должность, </a:t>
            </a:r>
            <a:r>
              <a:rPr lang="ru-RU" dirty="0">
                <a:latin typeface="Arial Narrow" pitchFamily="34" charset="0"/>
              </a:rPr>
              <a:t>контактные телефоны и адрес электронной </a:t>
            </a:r>
            <a:r>
              <a:rPr lang="ru-RU" dirty="0" smtClean="0">
                <a:latin typeface="Arial Narrow" pitchFamily="34" charset="0"/>
              </a:rPr>
              <a:t>почты. 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ФИО</a:t>
            </a:r>
            <a:r>
              <a:rPr lang="ru-RU" dirty="0">
                <a:latin typeface="Arial Narrow" pitchFamily="34" charset="0"/>
              </a:rPr>
              <a:t>, </a:t>
            </a:r>
            <a:r>
              <a:rPr lang="ru-RU" dirty="0" smtClean="0">
                <a:latin typeface="Arial Narrow" pitchFamily="34" charset="0"/>
              </a:rPr>
              <a:t>должность, преподаваемые дисциплины, направление подготовки и специальности, ученая степень, звание, квалификация, стаж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3990292" y="3340373"/>
            <a:ext cx="360041" cy="478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3986912" y="3972455"/>
            <a:ext cx="360041" cy="478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11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42257" y="123478"/>
            <a:ext cx="3430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Типовые нарушения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670046" y="684178"/>
            <a:ext cx="798104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b="1" u="sng" dirty="0" smtClean="0">
                <a:latin typeface="Arial Narrow" pitchFamily="34" charset="0"/>
                <a:cs typeface="Arial" pitchFamily="34" charset="0"/>
              </a:rPr>
              <a:t>Ч.2 </a:t>
            </a:r>
            <a:r>
              <a:rPr lang="ru-RU" altLang="ru-RU" b="1" u="sng" dirty="0">
                <a:latin typeface="Arial Narrow" pitchFamily="34" charset="0"/>
                <a:cs typeface="Arial" pitchFamily="34" charset="0"/>
              </a:rPr>
              <a:t>ст. 18.1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 Федерального закона от 27.07.2006 г. № 152-ФЗ «О персональных данных» в части отсутствия на официальных сайтах операторов документов, определяющих политику в отношении обрабатываемых персональных данных при сборе персональных данных граждан посредством 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различных онлайн-форм.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Предусмотрена </a:t>
            </a:r>
            <a:r>
              <a:rPr lang="ru-RU" altLang="ru-RU" b="1" u="sng" dirty="0">
                <a:latin typeface="Arial Narrow" pitchFamily="34" charset="0"/>
                <a:cs typeface="Arial" pitchFamily="34" charset="0"/>
              </a:rPr>
              <a:t>административная ответственность по ч.3 ст. 13.11 КоАП </a:t>
            </a:r>
            <a:r>
              <a:rPr lang="ru-RU" altLang="ru-RU" b="1" u="sng" dirty="0" smtClean="0">
                <a:latin typeface="Arial Narrow" pitchFamily="34" charset="0"/>
                <a:cs typeface="Arial" pitchFamily="34" charset="0"/>
              </a:rPr>
              <a:t>РФ.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 Narrow" pitchFamily="34" charset="0"/>
                <a:cs typeface="Arial" pitchFamily="34" charset="0"/>
              </a:rPr>
              <a:t>В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лечет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предупреждение или наложение административного штрафа на должностных лиц - от 3 до 6 тысяч рублей, на юридических лиц - от 15 до 30 тысяч рублей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.</a:t>
            </a:r>
            <a:endParaRPr lang="ru-RU" altLang="ru-RU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0708"/>
            <a:ext cx="596679" cy="4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931789"/>
            <a:ext cx="596679" cy="4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670046" y="2931789"/>
            <a:ext cx="79810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>
                <a:latin typeface="Arial Narrow" pitchFamily="34" charset="0"/>
                <a:cs typeface="Arial" pitchFamily="34" charset="0"/>
              </a:rPr>
              <a:t>С</a:t>
            </a:r>
            <a:r>
              <a:rPr lang="ru-RU" altLang="ru-RU" b="1" u="sng" dirty="0" smtClean="0">
                <a:latin typeface="Arial Narrow" pitchFamily="34" charset="0"/>
                <a:cs typeface="Arial" pitchFamily="34" charset="0"/>
              </a:rPr>
              <a:t>т</a:t>
            </a:r>
            <a:r>
              <a:rPr lang="ru-RU" altLang="ru-RU" b="1" u="sng" dirty="0">
                <a:latin typeface="Arial Narrow" pitchFamily="34" charset="0"/>
                <a:cs typeface="Arial" pitchFamily="34" charset="0"/>
              </a:rPr>
              <a:t>. 7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 Федерального закона от 27.07.2006 г. № 152-ФЗ «О персональных данных» в части распространения персональных данных граждан на официальных сайтах операторов при отсутствии сведений, подтверждающих наличие согласий граждан на размещение (опубликование) персональных данных на сайтах или иных правовых оснований, предусмотренных ст. 6 Федерального закона от 27.07.2006 г. № 152-ФЗ «О персональных данных». </a:t>
            </a:r>
          </a:p>
        </p:txBody>
      </p:sp>
    </p:spTree>
    <p:extLst>
      <p:ext uri="{BB962C8B-B14F-4D97-AF65-F5344CB8AC3E}">
        <p14:creationId xmlns:p14="http://schemas.microsoft.com/office/powerpoint/2010/main" val="4448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12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56032" y="123478"/>
            <a:ext cx="89662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Примеры выявленных нарушений в ходе мероприятий систематического наблюдения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32" y="632114"/>
            <a:ext cx="6336704" cy="399654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3304" y="632114"/>
            <a:ext cx="16522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7030A0"/>
                </a:solidFill>
                <a:latin typeface="Arial Narrow" pitchFamily="34" charset="0"/>
              </a:rPr>
              <a:t>Микро-кредитная организация</a:t>
            </a:r>
            <a:endParaRPr lang="ru-RU" sz="19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32114"/>
            <a:ext cx="5184576" cy="437560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88" y="623160"/>
            <a:ext cx="5328592" cy="4384562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13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56032" y="123478"/>
            <a:ext cx="89662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Примеры выявленных нарушений в ходе мероприятий систематического наблюдения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304" y="632114"/>
            <a:ext cx="1950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7030A0"/>
                </a:solidFill>
                <a:latin typeface="Arial Narrow" pitchFamily="34" charset="0"/>
              </a:rPr>
              <a:t>Учреждения</a:t>
            </a:r>
          </a:p>
          <a:p>
            <a:r>
              <a:rPr lang="ru-RU" sz="1900" b="1" dirty="0" smtClean="0">
                <a:solidFill>
                  <a:srgbClr val="7030A0"/>
                </a:solidFill>
                <a:latin typeface="Arial Narrow" pitchFamily="34" charset="0"/>
              </a:rPr>
              <a:t>здравоохранения</a:t>
            </a:r>
            <a:endParaRPr lang="ru-RU" sz="19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04" y="670975"/>
            <a:ext cx="3699832" cy="287401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65332"/>
            <a:ext cx="4291597" cy="280256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91630"/>
            <a:ext cx="5115980" cy="288032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508199"/>
            <a:ext cx="4615953" cy="448983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82764"/>
            <a:ext cx="4824536" cy="37407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14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56032" y="123478"/>
            <a:ext cx="89662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Примеры выявленных нарушений в ходе мероприятий систематического наблюдения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304" y="632114"/>
            <a:ext cx="15183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7030A0"/>
                </a:solidFill>
                <a:latin typeface="Arial Narrow" pitchFamily="34" charset="0"/>
              </a:rPr>
              <a:t>Учреждения</a:t>
            </a:r>
          </a:p>
          <a:p>
            <a:r>
              <a:rPr lang="ru-RU" sz="1900" b="1" dirty="0" smtClean="0">
                <a:solidFill>
                  <a:srgbClr val="7030A0"/>
                </a:solidFill>
                <a:latin typeface="Arial Narrow" pitchFamily="34" charset="0"/>
              </a:rPr>
              <a:t>образования</a:t>
            </a:r>
            <a:endParaRPr lang="ru-RU" sz="19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2114"/>
            <a:ext cx="6442421" cy="3928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88643"/>
            <a:ext cx="6759552" cy="367240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9221"/>
            <a:ext cx="5783743" cy="3627911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85043"/>
            <a:ext cx="6192688" cy="3076265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15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52044" y="267494"/>
            <a:ext cx="8352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Меры, принимаемые в случае выявления нарушений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889300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latin typeface="Arial Narrow" pitchFamily="34" charset="0"/>
              </a:rPr>
              <a:t>Операторам </a:t>
            </a:r>
            <a:r>
              <a:rPr lang="ru-RU" sz="1900" dirty="0" smtClean="0">
                <a:latin typeface="Arial Narrow" pitchFamily="34" charset="0"/>
              </a:rPr>
              <a:t>направляются: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 smtClean="0">
                <a:latin typeface="Arial Narrow" pitchFamily="34" charset="0"/>
              </a:rPr>
              <a:t>требования о </a:t>
            </a:r>
            <a:r>
              <a:rPr lang="ru-RU" sz="1900" dirty="0">
                <a:latin typeface="Arial Narrow" pitchFamily="34" charset="0"/>
              </a:rPr>
              <a:t>принятии мер по приведению деятельности по обработке персональных данных в соответствие с требованиями законодательства в области обработки персональных данных; </a:t>
            </a:r>
            <a:endParaRPr lang="ru-RU" sz="1900" dirty="0" smtClean="0">
              <a:latin typeface="Arial Narrow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>
                <a:latin typeface="Arial Narrow" pitchFamily="34" charset="0"/>
              </a:rPr>
              <a:t>з</a:t>
            </a:r>
            <a:r>
              <a:rPr lang="ru-RU" sz="1900" dirty="0" smtClean="0">
                <a:latin typeface="Arial Narrow" pitchFamily="34" charset="0"/>
              </a:rPr>
              <a:t>апросы о </a:t>
            </a:r>
            <a:r>
              <a:rPr lang="ru-RU" sz="1900" dirty="0">
                <a:latin typeface="Arial Narrow" pitchFamily="34" charset="0"/>
              </a:rPr>
              <a:t>представлении правовых оснований распространения персональных данных, либо удалении, в случае их отсутствия, а также датах реализации онлайн-форм, посредством которых осуществляется сбор персональных данных граждан для рассмотрении вопроса о привлечении к административной ответственности.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b="1" dirty="0" smtClean="0">
                <a:latin typeface="Arial Narrow" pitchFamily="34" charset="0"/>
              </a:rPr>
              <a:t>Имеются </a:t>
            </a:r>
            <a:r>
              <a:rPr lang="ru-RU" sz="1900" b="1" dirty="0">
                <a:latin typeface="Arial Narrow" pitchFamily="34" charset="0"/>
              </a:rPr>
              <a:t>случаи привлечения к административной ответственности по ч. 3 ст. 13.11 КоАП РФ</a:t>
            </a:r>
            <a:r>
              <a:rPr lang="ru-RU" sz="1900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9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16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24768" y="2578962"/>
            <a:ext cx="1871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Пример: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768" y="843558"/>
            <a:ext cx="86295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 smtClean="0"/>
              <a:t>Операторам </a:t>
            </a:r>
            <a:r>
              <a:rPr lang="ru-RU" sz="1900" dirty="0"/>
              <a:t>рекомендуется обратить внимание на следующие моменты: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/>
              <a:t>- при распространении персональных данных граждан на своих Интернет-ресурсах </a:t>
            </a:r>
            <a:r>
              <a:rPr lang="ru-RU" sz="1900" u="sng" dirty="0">
                <a:solidFill>
                  <a:srgbClr val="FF0000"/>
                </a:solidFill>
              </a:rPr>
              <a:t>принимать меры по опубликованию правовых оснований распространения персональных данных </a:t>
            </a:r>
            <a:r>
              <a:rPr lang="ru-RU" sz="1900" dirty="0"/>
              <a:t>(перечень </a:t>
            </a:r>
            <a:r>
              <a:rPr lang="ru-RU" sz="1900" dirty="0" smtClean="0"/>
              <a:t>нормативно-правовых актов, информацию о наличии согласия);</a:t>
            </a:r>
            <a:endParaRPr lang="ru-RU" sz="19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75806"/>
            <a:ext cx="8610333" cy="151216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324768" y="375826"/>
            <a:ext cx="18716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1015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17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51520" y="267494"/>
            <a:ext cx="18716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09835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/>
              <a:t>- при сборе персональных данных граждан посредством своих Интернет-ресурсов </a:t>
            </a:r>
            <a:r>
              <a:rPr lang="ru-RU" sz="1900" u="sng" dirty="0">
                <a:solidFill>
                  <a:srgbClr val="FF0000"/>
                </a:solidFill>
              </a:rPr>
              <a:t>принимать меры по утверждению и опубликованию политики в отношении обрабатываемых персональных данных с учетом Рекомендаций</a:t>
            </a:r>
            <a:r>
              <a:rPr lang="ru-RU" sz="1900" dirty="0"/>
              <a:t>, опубликованных на официальном сайте Роскомнадзора.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25" y="2007133"/>
            <a:ext cx="6241212" cy="27483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355" y="3037666"/>
            <a:ext cx="2116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http://rkn.gov.ru/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0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221737" y="339502"/>
            <a:ext cx="799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Глобальная информатизация общества</a:t>
            </a:r>
          </a:p>
        </p:txBody>
      </p:sp>
      <p:pic>
        <p:nvPicPr>
          <p:cNvPr id="717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" y="915566"/>
            <a:ext cx="4397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Прямоугольник 8"/>
          <p:cNvSpPr>
            <a:spLocks noChangeArrowheads="1"/>
          </p:cNvSpPr>
          <p:nvPr/>
        </p:nvSpPr>
        <p:spPr bwMode="auto">
          <a:xfrm>
            <a:off x="774493" y="927264"/>
            <a:ext cx="718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И</a:t>
            </a:r>
            <a:r>
              <a:rPr lang="ru-RU" altLang="ru-RU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нтенсивная информатизация </a:t>
            </a:r>
            <a:r>
              <a:rPr lang="ru-RU" altLang="ru-RU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всех сфер </a:t>
            </a:r>
            <a:r>
              <a:rPr lang="ru-RU" altLang="ru-RU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жизнедеятельности общества</a:t>
            </a:r>
          </a:p>
        </p:txBody>
      </p:sp>
      <p:pic>
        <p:nvPicPr>
          <p:cNvPr id="1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" y="1452448"/>
            <a:ext cx="4397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774493" y="1464146"/>
            <a:ext cx="7930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Использование информационных технологий имеет </a:t>
            </a:r>
            <a:r>
              <a:rPr lang="ru-RU" altLang="ru-RU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большое </a:t>
            </a:r>
            <a:r>
              <a:rPr lang="ru-RU" altLang="ru-RU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значение для повышения конкурентоспособности экономики и </a:t>
            </a:r>
            <a:r>
              <a:rPr lang="ru-RU" altLang="ru-RU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эффективности </a:t>
            </a:r>
            <a:r>
              <a:rPr lang="ru-RU" altLang="ru-RU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работы органов государственного управления и местного самоуправления. </a:t>
            </a:r>
            <a:endParaRPr lang="ru-RU" altLang="ru-RU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1763689" y="3608677"/>
            <a:ext cx="6192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Глобальная информатизация неразрывно связана с обработкой персональных </a:t>
            </a:r>
            <a:r>
              <a:rPr lang="ru-RU" altLang="ru-RU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данных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7547" y="2496924"/>
            <a:ext cx="8407871" cy="711200"/>
          </a:xfrm>
          <a:prstGeom prst="roundRect">
            <a:avLst/>
          </a:prstGeom>
          <a:noFill/>
          <a:ln w="19050">
            <a:solidFill>
              <a:srgbClr val="00AEEF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AEE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2710" y="2658415"/>
            <a:ext cx="8129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Государственная программа «Информационное общество» (2011–2020 годы)</a:t>
            </a: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491223" y="3365240"/>
            <a:ext cx="847978" cy="113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732240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2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40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3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77019" y="258731"/>
            <a:ext cx="799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Терминология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1556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Федеральный </a:t>
            </a:r>
            <a:r>
              <a:rPr lang="ru-RU" b="1" dirty="0"/>
              <a:t>закон от 27.07.2006 № 152-ФЗ «О персональных </a:t>
            </a:r>
            <a:r>
              <a:rPr lang="ru-RU" b="1" dirty="0" smtClean="0"/>
              <a:t>данных»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019" y="1465356"/>
            <a:ext cx="8524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Персональные данные </a:t>
            </a:r>
            <a:r>
              <a:rPr lang="ru-RU" dirty="0" smtClean="0"/>
              <a:t>- </a:t>
            </a:r>
            <a:r>
              <a:rPr lang="ru-RU" dirty="0"/>
              <a:t>это любая информация, относящаяся к прямо или косвенно определенному или определяемому физическому лицу (субъекту персональных данных).</a:t>
            </a: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0" y="907588"/>
            <a:ext cx="4397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3830" y="2388686"/>
            <a:ext cx="8557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Под </a:t>
            </a:r>
            <a:r>
              <a:rPr lang="ru-RU" b="1" dirty="0"/>
              <a:t>обработкой</a:t>
            </a:r>
            <a:r>
              <a:rPr lang="ru-RU" dirty="0"/>
              <a:t> персональных данных понимается любое действие или совокупность действий с персональными данными, включая </a:t>
            </a:r>
            <a:r>
              <a:rPr lang="ru-RU" b="1" u="sng" dirty="0"/>
              <a:t>сбор</a:t>
            </a:r>
            <a:r>
              <a:rPr lang="ru-RU" dirty="0"/>
              <a:t>, запись, систематизацию, накопление, хранение, уточнение (обновление, изменение), извлечение, использование, передачу (</a:t>
            </a:r>
            <a:r>
              <a:rPr lang="ru-RU" b="1" u="sng" dirty="0"/>
              <a:t>распространение</a:t>
            </a:r>
            <a:r>
              <a:rPr lang="ru-RU" dirty="0"/>
              <a:t>, предоставление, доступ), обезличивание, блокирование, удаление, уничтожение персональных данных.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7018" y="3930509"/>
            <a:ext cx="8524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Распространение</a:t>
            </a:r>
            <a:r>
              <a:rPr lang="ru-RU" dirty="0"/>
              <a:t> персональных данных – действия, направленные на раскрытие персональных данных неопределенному кругу лиц.</a:t>
            </a:r>
          </a:p>
        </p:txBody>
      </p:sp>
    </p:spTree>
    <p:extLst>
      <p:ext uri="{BB962C8B-B14F-4D97-AF65-F5344CB8AC3E}">
        <p14:creationId xmlns:p14="http://schemas.microsoft.com/office/powerpoint/2010/main" val="30464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4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77018" y="220472"/>
            <a:ext cx="86874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Правовые основания обработки персональных данных в сети Интернет</a:t>
            </a: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056192" y="906276"/>
            <a:ext cx="7632848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Ст</a:t>
            </a:r>
            <a:r>
              <a:rPr lang="ru-RU" altLang="ru-RU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 33 Конституции Российской </a:t>
            </a:r>
            <a:r>
              <a:rPr lang="ru-RU" altLang="ru-RU" sz="20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Федерации</a:t>
            </a:r>
            <a:r>
              <a:rPr lang="ru-RU" altLang="ru-RU" sz="20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ru-RU" altLang="ru-RU" sz="2000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Граждане </a:t>
            </a:r>
            <a:r>
              <a:rPr lang="ru-RU" altLang="ru-RU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самоуправления   </a:t>
            </a: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3746189" y="2345030"/>
            <a:ext cx="360041" cy="478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6" y="802910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4647" y="2395207"/>
            <a:ext cx="2878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Реализация права граждан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50233" y="2292309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Интернет-приемные государственных и муниципальных органов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2" y="3291830"/>
            <a:ext cx="8342647" cy="8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5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77018" y="220472"/>
            <a:ext cx="86874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Правовые основания обработки персональных данных в сети Интернет</a:t>
            </a: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77018" y="865740"/>
            <a:ext cx="24480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Интернет-магазины</a:t>
            </a:r>
          </a:p>
        </p:txBody>
      </p:sp>
      <p:pic>
        <p:nvPicPr>
          <p:cNvPr id="1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37" y="862638"/>
            <a:ext cx="4397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18" y="1369117"/>
            <a:ext cx="4397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3369231" y="865956"/>
            <a:ext cx="5473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 Narrow" pitchFamily="34" charset="0"/>
                <a:cs typeface="Arial" pitchFamily="34" charset="0"/>
              </a:rPr>
              <a:t>Факт регистрации/оформления заказа = согласие</a:t>
            </a: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3369231" y="1350037"/>
            <a:ext cx="5473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 Narrow" pitchFamily="34" charset="0"/>
                <a:cs typeface="Arial" pitchFamily="34" charset="0"/>
              </a:rPr>
              <a:t>Наличие правил пользования Интернет-ресурсом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 Narrow" pitchFamily="34" charset="0"/>
                <a:cs typeface="Arial" pitchFamily="34" charset="0"/>
              </a:rPr>
              <a:t>(пользовательское соглашение, оферта)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" y="2057923"/>
            <a:ext cx="5134464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57923"/>
            <a:ext cx="2592288" cy="2950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6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77018" y="220472"/>
            <a:ext cx="3430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Обязанности оператора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686606" y="1275606"/>
            <a:ext cx="79810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latin typeface="Arial Narrow" pitchFamily="34" charset="0"/>
                <a:cs typeface="Arial" pitchFamily="34" charset="0"/>
              </a:rPr>
              <a:t>Ч. 2 </a:t>
            </a:r>
            <a:r>
              <a:rPr lang="ru-RU" altLang="ru-RU" sz="2000" b="1" u="sng" dirty="0">
                <a:latin typeface="Arial Narrow" pitchFamily="34" charset="0"/>
                <a:cs typeface="Arial" pitchFamily="34" charset="0"/>
              </a:rPr>
              <a:t>ст. 18.1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 О</a:t>
            </a:r>
            <a:r>
              <a:rPr lang="ru-RU" altLang="ru-RU" sz="2000" dirty="0" smtClean="0">
                <a:latin typeface="Arial Narrow" pitchFamily="34" charset="0"/>
                <a:cs typeface="Arial" pitchFamily="34" charset="0"/>
              </a:rPr>
              <a:t>ператор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, осуществляющий сбор персональных данных с использованием информационно-телекоммуникационных сетей, </a:t>
            </a:r>
            <a:r>
              <a:rPr lang="ru-RU" altLang="ru-RU" sz="2000" b="1" dirty="0">
                <a:latin typeface="Arial Narrow" pitchFamily="34" charset="0"/>
                <a:cs typeface="Arial" pitchFamily="34" charset="0"/>
              </a:rPr>
              <a:t>обязан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altLang="ru-RU" sz="2000" b="1" dirty="0">
                <a:latin typeface="Arial Narrow" pitchFamily="34" charset="0"/>
                <a:cs typeface="Arial" pitchFamily="34" charset="0"/>
              </a:rPr>
              <a:t>опубликовать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 в соответствующей сети </a:t>
            </a:r>
            <a:r>
              <a:rPr lang="ru-RU" altLang="ru-RU" sz="2000" b="1" dirty="0">
                <a:latin typeface="Arial Narrow" pitchFamily="34" charset="0"/>
                <a:cs typeface="Arial" pitchFamily="34" charset="0"/>
              </a:rPr>
              <a:t>документ, определяющий его политику </a:t>
            </a:r>
            <a:r>
              <a:rPr lang="ru-RU" altLang="ru-RU" sz="2000" dirty="0">
                <a:latin typeface="Arial Narrow" pitchFamily="34" charset="0"/>
                <a:cs typeface="Arial" pitchFamily="34" charset="0"/>
              </a:rPr>
              <a:t>в отношении обработки персональных данных, и сведения о реализуемых требованиях к защите персональных данных, а также </a:t>
            </a:r>
            <a:r>
              <a:rPr lang="ru-RU" altLang="ru-RU" sz="2000" b="1" dirty="0">
                <a:latin typeface="Arial Narrow" pitchFamily="34" charset="0"/>
                <a:cs typeface="Arial" pitchFamily="34" charset="0"/>
              </a:rPr>
              <a:t>обеспечить возможность доступа к указанному </a:t>
            </a:r>
            <a:r>
              <a:rPr lang="ru-RU" altLang="ru-RU" sz="2000" b="1" dirty="0" smtClean="0">
                <a:latin typeface="Arial Narrow" pitchFamily="34" charset="0"/>
                <a:cs typeface="Arial" pitchFamily="34" charset="0"/>
              </a:rPr>
              <a:t>документу</a:t>
            </a:r>
            <a:r>
              <a:rPr lang="ru-RU" altLang="ru-RU" sz="2000" dirty="0" smtClean="0">
                <a:latin typeface="Arial Narrow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0" y="754652"/>
            <a:ext cx="400688" cy="4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9736" y="770330"/>
            <a:ext cx="8182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Федеральный </a:t>
            </a:r>
            <a:r>
              <a:rPr lang="ru-RU" sz="2000" b="1" dirty="0"/>
              <a:t>закон от 27.07.2006 № 152-ФЗ «О персональных </a:t>
            </a:r>
            <a:r>
              <a:rPr lang="ru-RU" sz="2000" b="1" dirty="0" smtClean="0"/>
              <a:t>данных»</a:t>
            </a:r>
            <a:endParaRPr lang="ru-RU" sz="2000" b="1" dirty="0"/>
          </a:p>
        </p:txBody>
      </p:sp>
      <p:pic>
        <p:nvPicPr>
          <p:cNvPr id="1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7" y="1275605"/>
            <a:ext cx="596679" cy="4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4" y="3214598"/>
            <a:ext cx="596679" cy="4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751433" y="3291830"/>
            <a:ext cx="79810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 smtClean="0">
                <a:latin typeface="Arial Narrow" pitchFamily="34" charset="0"/>
                <a:cs typeface="Arial" pitchFamily="34" charset="0"/>
              </a:rPr>
              <a:t>Ст. 7 </a:t>
            </a:r>
            <a:r>
              <a:rPr lang="ru-RU" sz="2000" dirty="0">
                <a:latin typeface="Arial Narrow" pitchFamily="34" charset="0"/>
              </a:rPr>
              <a:t>операторы и иные лица, получившие доступ к персональным данным, </a:t>
            </a:r>
            <a:r>
              <a:rPr lang="ru-RU" sz="2000" b="1" dirty="0">
                <a:latin typeface="Arial Narrow" pitchFamily="34" charset="0"/>
              </a:rPr>
              <a:t>обязаны</a:t>
            </a:r>
            <a:r>
              <a:rPr lang="ru-RU" sz="2000" dirty="0">
                <a:latin typeface="Arial Narrow" pitchFamily="34" charset="0"/>
              </a:rPr>
              <a:t> не раскрывать третьим лицам и </a:t>
            </a:r>
            <a:r>
              <a:rPr lang="ru-RU" sz="2000" b="1" dirty="0">
                <a:latin typeface="Arial Narrow" pitchFamily="34" charset="0"/>
              </a:rPr>
              <a:t>не распространять</a:t>
            </a:r>
            <a:r>
              <a:rPr lang="ru-RU" sz="2000" dirty="0">
                <a:latin typeface="Arial Narrow" pitchFamily="34" charset="0"/>
              </a:rPr>
              <a:t> персональные данные </a:t>
            </a:r>
            <a:r>
              <a:rPr lang="ru-RU" sz="2000" b="1" dirty="0">
                <a:latin typeface="Arial Narrow" pitchFamily="34" charset="0"/>
              </a:rPr>
              <a:t>без согласия</a:t>
            </a:r>
            <a:r>
              <a:rPr lang="ru-RU" sz="2000" dirty="0">
                <a:latin typeface="Arial Narrow" pitchFamily="34" charset="0"/>
              </a:rPr>
              <a:t> субъекта персональных данных, </a:t>
            </a:r>
            <a:r>
              <a:rPr lang="ru-RU" sz="2000" b="1" dirty="0">
                <a:latin typeface="Arial Narrow" pitchFamily="34" charset="0"/>
              </a:rPr>
              <a:t>если иное не предусмотрено федеральным законом</a:t>
            </a:r>
            <a:r>
              <a:rPr lang="ru-RU" altLang="ru-RU" sz="2000" b="1" u="sng" dirty="0" smtClean="0">
                <a:latin typeface="Arial Narrow" pitchFamily="34" charset="0"/>
                <a:cs typeface="Arial" pitchFamily="34" charset="0"/>
              </a:rPr>
              <a:t> </a:t>
            </a:r>
            <a:endParaRPr lang="ru-RU" altLang="ru-RU" sz="2000" dirty="0" smtClean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7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51520" y="195486"/>
            <a:ext cx="61206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Примеры распространения персональных данных, предусмотренного законодательством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251520" y="1059582"/>
            <a:ext cx="864096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b="1" u="sng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Антикоррупционное законодательство: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dirty="0">
                <a:latin typeface="Arial Narrow" pitchFamily="34" charset="0"/>
                <a:cs typeface="Arial" pitchFamily="34" charset="0"/>
              </a:rPr>
              <a:t>Федеральный закон от 25.12.2008 №273-ФЗ «О противодействии 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коррупции»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Указ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Президента РФ от 08.07.2013 № 613 «Вопросы противодействия 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коррупции»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Федеральный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закон от 02.03.2007 № 25-ФЗ «О муниципальной службе в Российской Федерации» </a:t>
            </a:r>
            <a:endParaRPr lang="ru-RU" altLang="ru-RU" dirty="0" smtClean="0">
              <a:latin typeface="Arial Narrow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 smtClean="0">
                <a:latin typeface="Arial Narrow" pitchFamily="34" charset="0"/>
                <a:cs typeface="Arial" pitchFamily="34" charset="0"/>
              </a:rPr>
              <a:t>Обязывают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на официальных сайтах в сети Интернет органов власти и иных организаций </a:t>
            </a:r>
            <a:r>
              <a:rPr lang="ru-RU" altLang="ru-RU" b="1" u="sng" dirty="0">
                <a:latin typeface="Arial Narrow" pitchFamily="34" charset="0"/>
                <a:cs typeface="Arial" pitchFamily="34" charset="0"/>
              </a:rPr>
              <a:t>размещать сведения о доходах, расходах, об имуществе и обязательствах имущественного характера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 лиц согласно 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перечню.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626140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itchFamily="34" charset="0"/>
              </a:rPr>
              <a:t>При этом </a:t>
            </a:r>
            <a:r>
              <a:rPr lang="ru-RU" b="1" u="sng" dirty="0">
                <a:solidFill>
                  <a:srgbClr val="FF0000"/>
                </a:solidFill>
                <a:latin typeface="Arial Narrow" pitchFamily="34" charset="0"/>
              </a:rPr>
              <a:t>запрещается</a:t>
            </a:r>
            <a:r>
              <a:rPr lang="ru-RU" dirty="0">
                <a:latin typeface="Arial Narrow" pitchFamily="34" charset="0"/>
              </a:rPr>
              <a:t> указывать</a:t>
            </a:r>
            <a:r>
              <a:rPr lang="ru-RU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521795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Arial Narrow" pitchFamily="34" charset="0"/>
              </a:rPr>
              <a:t>персональные данные членов семьи;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Arial Narrow" pitchFamily="34" charset="0"/>
              </a:rPr>
              <a:t>данные, позволяющие определить контактную информацию служащего и членов семьи; </a:t>
            </a:r>
            <a:endParaRPr lang="ru-RU" dirty="0" smtClean="0">
              <a:latin typeface="Arial Narrow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данные</a:t>
            </a:r>
            <a:r>
              <a:rPr lang="ru-RU" dirty="0">
                <a:latin typeface="Arial Narrow" pitchFamily="34" charset="0"/>
              </a:rPr>
              <a:t>, позволяющие определить местонахождение объектов недвижимого имущества, принадлежащих служащему.</a:t>
            </a:r>
          </a:p>
        </p:txBody>
      </p:sp>
    </p:spTree>
    <p:extLst>
      <p:ext uri="{BB962C8B-B14F-4D97-AF65-F5344CB8AC3E}">
        <p14:creationId xmlns:p14="http://schemas.microsoft.com/office/powerpoint/2010/main" val="34377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8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51520" y="195486"/>
            <a:ext cx="61206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Примеры распространения персональных данных, предусмотренного законодательством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323528" y="1059582"/>
            <a:ext cx="84969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altLang="ru-RU" b="1" u="sng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Федеральный закон от 09.02.2009 № 8-ФЗ «Об обеспечении доступа к информации о деятельности государственных органов и органов местного самоуправления» (ст. 13). </a:t>
            </a:r>
            <a:endParaRPr lang="ru-RU" altLang="ru-RU" b="1" u="sng" dirty="0" smtClean="0">
              <a:solidFill>
                <a:srgbClr val="00B0F0"/>
              </a:solidFill>
              <a:latin typeface="Arial Narrow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b="1" u="sng" dirty="0" smtClean="0">
                <a:latin typeface="Arial Narrow" pitchFamily="34" charset="0"/>
                <a:cs typeface="Arial" pitchFamily="34" charset="0"/>
              </a:rPr>
              <a:t>Обязывает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 размещать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на официальных сайтах персональные данные в объеме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712" y="2652768"/>
            <a:ext cx="14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Фамилия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Имя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Отчество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2521963"/>
            <a:ext cx="511256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>
                <a:latin typeface="Arial Narrow" pitchFamily="34" charset="0"/>
                <a:cs typeface="Arial" pitchFamily="34" charset="0"/>
              </a:rPr>
              <a:t>руководителей ГМО, структурных подразделений, подведомственных организаций (а также при согласии указанных лиц иные сведения о 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них)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должностного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лица, к полномочиям которого отнесена организация приема граждан и обеспечение рассмотрения их обращений.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61448" y="3068267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в</a:t>
            </a:r>
            <a:r>
              <a:rPr lang="ru-RU" b="1" dirty="0" smtClean="0">
                <a:latin typeface="Arial Narrow" pitchFamily="34" charset="0"/>
              </a:rPr>
              <a:t> отношении</a:t>
            </a:r>
            <a:endParaRPr lang="ru-R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804248" y="4659982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6C8EF92-6816-4D4D-A2FF-0E72B7658F29}" type="slidenum">
              <a:rPr lang="ru-RU" altLang="ru-RU" sz="2000" smtClean="0">
                <a:solidFill>
                  <a:srgbClr val="17375E"/>
                </a:solidFill>
                <a:latin typeface="Arial Narrow" pitchFamily="34" charset="0"/>
                <a:cs typeface="Arial" pitchFamily="34" charset="0"/>
              </a:rPr>
              <a:pPr algn="r"/>
              <a:t>9</a:t>
            </a:fld>
            <a:endParaRPr lang="ru-RU" altLang="ru-RU" sz="2000" dirty="0" smtClean="0">
              <a:solidFill>
                <a:srgbClr val="17375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51520" y="195486"/>
            <a:ext cx="61206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Примеры распространения персональных данных, предусмотренного законодательством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323528" y="1059582"/>
            <a:ext cx="8496944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altLang="ru-RU" b="1" u="sng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В сфере здравоохранения.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Федеральный закон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от 21.11.2011 № 323-ФЗ «Об основах охраны здоровья граждан в Российской Федерации» 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Приказ </a:t>
            </a:r>
            <a:r>
              <a:rPr lang="ru-RU" altLang="ru-RU" dirty="0">
                <a:latin typeface="Arial Narrow" pitchFamily="34" charset="0"/>
                <a:cs typeface="Arial" pitchFamily="34" charset="0"/>
              </a:rPr>
              <a:t>Минздрава России от 30.12.2014 № 956н</a:t>
            </a:r>
            <a:r>
              <a:rPr lang="ru-RU" altLang="ru-RU" dirty="0" smtClean="0">
                <a:latin typeface="Arial Narrow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3029"/>
            <a:ext cx="84249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Arial Narrow" pitchFamily="34" charset="0"/>
              </a:rPr>
              <a:t>На </a:t>
            </a:r>
            <a:r>
              <a:rPr lang="ru-RU" dirty="0">
                <a:latin typeface="Arial Narrow" pitchFamily="34" charset="0"/>
              </a:rPr>
              <a:t>официальных сайтах медицинских организаций в сети «Интернет» размещается следующая информация </a:t>
            </a:r>
            <a:r>
              <a:rPr lang="ru-RU" b="1" u="sng" dirty="0">
                <a:solidFill>
                  <a:srgbClr val="7030A0"/>
                </a:solidFill>
                <a:latin typeface="Arial Narrow" pitchFamily="34" charset="0"/>
              </a:rPr>
              <a:t>о медицинских </a:t>
            </a:r>
            <a:r>
              <a:rPr lang="ru-RU" b="1" u="sng" dirty="0" smtClean="0">
                <a:solidFill>
                  <a:srgbClr val="7030A0"/>
                </a:solidFill>
                <a:latin typeface="Arial Narrow" pitchFamily="34" charset="0"/>
              </a:rPr>
              <a:t>работниках:</a:t>
            </a:r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фамилия</a:t>
            </a:r>
            <a:r>
              <a:rPr lang="ru-RU" dirty="0">
                <a:latin typeface="Arial Narrow" pitchFamily="34" charset="0"/>
              </a:rPr>
              <a:t>, имя, отчество, занимаемая должность;</a:t>
            </a:r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>
                <a:latin typeface="Arial Narrow" pitchFamily="34" charset="0"/>
              </a:rPr>
              <a:t>с</a:t>
            </a:r>
            <a:r>
              <a:rPr lang="ru-RU" dirty="0" smtClean="0">
                <a:latin typeface="Arial Narrow" pitchFamily="34" charset="0"/>
              </a:rPr>
              <a:t>ведения </a:t>
            </a:r>
            <a:r>
              <a:rPr lang="ru-RU" dirty="0">
                <a:latin typeface="Arial Narrow" pitchFamily="34" charset="0"/>
              </a:rPr>
              <a:t>из документа об образовании (уровень образования, организация, выдавшая документ об образовании, год выдачи, специальность, квалификация);</a:t>
            </a:r>
          </a:p>
          <a:p>
            <a:pPr marL="265113" indent="-265113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Arial Narrow" pitchFamily="34" charset="0"/>
              </a:rPr>
              <a:t>сведения </a:t>
            </a:r>
            <a:r>
              <a:rPr lang="ru-RU" dirty="0">
                <a:latin typeface="Arial Narrow" pitchFamily="34" charset="0"/>
              </a:rPr>
              <a:t>из сертификата специалиста </a:t>
            </a:r>
            <a:r>
              <a:rPr lang="ru-RU" dirty="0" smtClean="0">
                <a:latin typeface="Arial Narrow" pitchFamily="34" charset="0"/>
              </a:rPr>
              <a:t>(специальность</a:t>
            </a:r>
            <a:r>
              <a:rPr lang="ru-RU" dirty="0">
                <a:latin typeface="Arial Narrow" pitchFamily="34" charset="0"/>
              </a:rPr>
              <a:t>, соответствующая занимаемой должности, срок </a:t>
            </a:r>
            <a:r>
              <a:rPr lang="ru-RU" dirty="0" smtClean="0">
                <a:latin typeface="Arial Narrow" pitchFamily="34" charset="0"/>
              </a:rPr>
              <a:t>действия).</a:t>
            </a:r>
            <a:endParaRPr lang="ru-RU" dirty="0">
              <a:latin typeface="Arial Narrow" pitchFamily="34" charset="0"/>
            </a:endParaRPr>
          </a:p>
          <a:p>
            <a:endParaRPr lang="ru-RU" b="1" u="sng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1104</Words>
  <Application>Microsoft Office PowerPoint</Application>
  <PresentationFormat>Экран (16:9)</PresentationFormat>
  <Paragraphs>107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Dubrov</dc:creator>
  <cp:lastModifiedBy>Semenov</cp:lastModifiedBy>
  <cp:revision>43</cp:revision>
  <dcterms:created xsi:type="dcterms:W3CDTF">2018-08-14T06:41:03Z</dcterms:created>
  <dcterms:modified xsi:type="dcterms:W3CDTF">2018-08-16T07:34:38Z</dcterms:modified>
</cp:coreProperties>
</file>